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7" r:id="rId5"/>
    <p:sldId id="257" r:id="rId6"/>
    <p:sldId id="259" r:id="rId7"/>
    <p:sldId id="260" r:id="rId8"/>
    <p:sldId id="261" r:id="rId9"/>
    <p:sldId id="264" r:id="rId10"/>
    <p:sldId id="265" r:id="rId11"/>
    <p:sldId id="266" r:id="rId12"/>
    <p:sldId id="268" r:id="rId13"/>
    <p:sldId id="269" r:id="rId14"/>
    <p:sldId id="272" r:id="rId15"/>
    <p:sldId id="273" r:id="rId16"/>
    <p:sldId id="274" r:id="rId17"/>
    <p:sldId id="275" r:id="rId18"/>
    <p:sldId id="282" r:id="rId19"/>
    <p:sldId id="276" r:id="rId20"/>
    <p:sldId id="280" r:id="rId21"/>
    <p:sldId id="283" r:id="rId22"/>
    <p:sldId id="279" r:id="rId23"/>
    <p:sldId id="278" r:id="rId24"/>
    <p:sldId id="28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P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PH"/>
          </a:p>
        </p:txBody>
      </p:sp>
      <p:sp>
        <p:nvSpPr>
          <p:cNvPr id="4" name="Date Placeholder 3"/>
          <p:cNvSpPr>
            <a:spLocks noGrp="1"/>
          </p:cNvSpPr>
          <p:nvPr>
            <p:ph type="dt" sz="half" idx="10"/>
          </p:nvPr>
        </p:nvSpPr>
        <p:spPr/>
        <p:txBody>
          <a:bodyPr/>
          <a:lstStyle/>
          <a:p>
            <a:fld id="{A133F108-AED9-41A8-8DCD-352404AB32D0}" type="datetimeFigureOut">
              <a:rPr lang="en-PH" smtClean="0"/>
              <a:t>10/10/2011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2663054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133F108-AED9-41A8-8DCD-352404AB32D0}" type="datetimeFigureOut">
              <a:rPr lang="en-PH" smtClean="0"/>
              <a:t>10/10/2011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3853993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133F108-AED9-41A8-8DCD-352404AB32D0}" type="datetimeFigureOut">
              <a:rPr lang="en-PH" smtClean="0"/>
              <a:t>10/10/2011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3818657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p>
            <a:fld id="{A133F108-AED9-41A8-8DCD-352404AB32D0}" type="datetimeFigureOut">
              <a:rPr lang="en-PH" smtClean="0"/>
              <a:t>10/10/2011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144636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33F108-AED9-41A8-8DCD-352404AB32D0}" type="datetimeFigureOut">
              <a:rPr lang="en-PH" smtClean="0"/>
              <a:t>10/10/2011</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601910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Date Placeholder 4"/>
          <p:cNvSpPr>
            <a:spLocks noGrp="1"/>
          </p:cNvSpPr>
          <p:nvPr>
            <p:ph type="dt" sz="half" idx="10"/>
          </p:nvPr>
        </p:nvSpPr>
        <p:spPr/>
        <p:txBody>
          <a:bodyPr/>
          <a:lstStyle/>
          <a:p>
            <a:fld id="{A133F108-AED9-41A8-8DCD-352404AB32D0}" type="datetimeFigureOut">
              <a:rPr lang="en-PH" smtClean="0"/>
              <a:t>10/10/2011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2307867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Date Placeholder 6"/>
          <p:cNvSpPr>
            <a:spLocks noGrp="1"/>
          </p:cNvSpPr>
          <p:nvPr>
            <p:ph type="dt" sz="half" idx="10"/>
          </p:nvPr>
        </p:nvSpPr>
        <p:spPr/>
        <p:txBody>
          <a:bodyPr/>
          <a:lstStyle/>
          <a:p>
            <a:fld id="{A133F108-AED9-41A8-8DCD-352404AB32D0}" type="datetimeFigureOut">
              <a:rPr lang="en-PH" smtClean="0"/>
              <a:t>10/10/2011</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1243155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Date Placeholder 2"/>
          <p:cNvSpPr>
            <a:spLocks noGrp="1"/>
          </p:cNvSpPr>
          <p:nvPr>
            <p:ph type="dt" sz="half" idx="10"/>
          </p:nvPr>
        </p:nvSpPr>
        <p:spPr/>
        <p:txBody>
          <a:bodyPr/>
          <a:lstStyle/>
          <a:p>
            <a:fld id="{A133F108-AED9-41A8-8DCD-352404AB32D0}" type="datetimeFigureOut">
              <a:rPr lang="en-PH" smtClean="0"/>
              <a:t>10/10/2011</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640326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3F108-AED9-41A8-8DCD-352404AB32D0}" type="datetimeFigureOut">
              <a:rPr lang="en-PH" smtClean="0"/>
              <a:t>10/10/2011</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52498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3F108-AED9-41A8-8DCD-352404AB32D0}" type="datetimeFigureOut">
              <a:rPr lang="en-PH" smtClean="0"/>
              <a:t>10/10/2011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3289606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P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33F108-AED9-41A8-8DCD-352404AB32D0}" type="datetimeFigureOut">
              <a:rPr lang="en-PH" smtClean="0"/>
              <a:t>10/10/2011</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C308803-709B-4544-85C3-700DF64CDE0B}" type="slidenum">
              <a:rPr lang="en-PH" smtClean="0"/>
              <a:t>‹#›</a:t>
            </a:fld>
            <a:endParaRPr lang="en-PH"/>
          </a:p>
        </p:txBody>
      </p:sp>
    </p:spTree>
    <p:extLst>
      <p:ext uri="{BB962C8B-B14F-4D97-AF65-F5344CB8AC3E}">
        <p14:creationId xmlns:p14="http://schemas.microsoft.com/office/powerpoint/2010/main" val="3838687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P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33F108-AED9-41A8-8DCD-352404AB32D0}" type="datetimeFigureOut">
              <a:rPr lang="en-PH" smtClean="0"/>
              <a:t>10/10/2011</a:t>
            </a:fld>
            <a:endParaRPr lang="en-P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P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08803-709B-4544-85C3-700DF64CDE0B}" type="slidenum">
              <a:rPr lang="en-PH" smtClean="0"/>
              <a:t>‹#›</a:t>
            </a:fld>
            <a:endParaRPr lang="en-PH"/>
          </a:p>
        </p:txBody>
      </p:sp>
    </p:spTree>
    <p:extLst>
      <p:ext uri="{BB962C8B-B14F-4D97-AF65-F5344CB8AC3E}">
        <p14:creationId xmlns:p14="http://schemas.microsoft.com/office/powerpoint/2010/main" val="5450301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914400"/>
            <a:ext cx="6400800" cy="4648200"/>
          </a:xfrm>
        </p:spPr>
        <p:style>
          <a:lnRef idx="2">
            <a:schemeClr val="accent5"/>
          </a:lnRef>
          <a:fillRef idx="1">
            <a:schemeClr val="lt1"/>
          </a:fillRef>
          <a:effectRef idx="0">
            <a:schemeClr val="accent5"/>
          </a:effectRef>
          <a:fontRef idx="minor">
            <a:schemeClr val="dk1"/>
          </a:fontRef>
        </p:style>
        <p:txBody>
          <a:bodyPr>
            <a:noAutofit/>
          </a:bodyPr>
          <a:lstStyle/>
          <a:p>
            <a:r>
              <a:rPr lang="en-PH" sz="7200" b="1" dirty="0">
                <a:solidFill>
                  <a:srgbClr val="0000CC"/>
                </a:solidFill>
                <a:latin typeface="Algerian" pitchFamily="82" charset="0"/>
              </a:rPr>
              <a:t>METHANE </a:t>
            </a:r>
            <a:r>
              <a:rPr lang="en-PH" sz="7200" b="1" dirty="0" smtClean="0">
                <a:solidFill>
                  <a:srgbClr val="0000CC"/>
                </a:solidFill>
                <a:latin typeface="Algerian" pitchFamily="82" charset="0"/>
              </a:rPr>
              <a:t/>
            </a:r>
            <a:br>
              <a:rPr lang="en-PH" sz="7200" b="1" dirty="0" smtClean="0">
                <a:solidFill>
                  <a:srgbClr val="0000CC"/>
                </a:solidFill>
                <a:latin typeface="Algerian" pitchFamily="82" charset="0"/>
              </a:rPr>
            </a:br>
            <a:r>
              <a:rPr lang="en-PH" sz="7200" b="1" dirty="0" smtClean="0">
                <a:solidFill>
                  <a:srgbClr val="0000CC"/>
                </a:solidFill>
                <a:latin typeface="Algerian" pitchFamily="82" charset="0"/>
              </a:rPr>
              <a:t>MOLECULE</a:t>
            </a:r>
            <a:endParaRPr lang="en-PH" sz="7200" b="1" dirty="0">
              <a:solidFill>
                <a:srgbClr val="0000CC"/>
              </a:solidFill>
              <a:latin typeface="Algerian" pitchFamily="82" charset="0"/>
            </a:endParaRPr>
          </a:p>
        </p:txBody>
      </p:sp>
    </p:spTree>
    <p:extLst>
      <p:ext uri="{BB962C8B-B14F-4D97-AF65-F5344CB8AC3E}">
        <p14:creationId xmlns:p14="http://schemas.microsoft.com/office/powerpoint/2010/main" val="3710251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600200"/>
            <a:ext cx="54102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4165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47800"/>
            <a:ext cx="31242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447800"/>
            <a:ext cx="32766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451344"/>
            <a:ext cx="2743200" cy="5406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7229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95646"/>
            <a:ext cx="4572000" cy="5362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95646"/>
            <a:ext cx="4572000" cy="5362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207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smtClean="0"/>
              <a:t>Methane concentration in the atmosphere.</a:t>
            </a:r>
          </a:p>
          <a:p>
            <a:pPr lvl="1"/>
            <a:r>
              <a:rPr lang="en-PH" dirty="0" smtClean="0"/>
              <a:t>During glacial period: 300 and 400 </a:t>
            </a:r>
            <a:r>
              <a:rPr lang="en-PH" dirty="0" err="1" smtClean="0"/>
              <a:t>nmol</a:t>
            </a:r>
            <a:r>
              <a:rPr lang="en-PH" dirty="0" smtClean="0"/>
              <a:t>/</a:t>
            </a:r>
            <a:r>
              <a:rPr lang="en-PH" dirty="0" err="1" smtClean="0"/>
              <a:t>mol</a:t>
            </a:r>
            <a:endParaRPr lang="en-PH" dirty="0" smtClean="0"/>
          </a:p>
          <a:p>
            <a:pPr lvl="1"/>
            <a:r>
              <a:rPr lang="en-PH" dirty="0" smtClean="0"/>
              <a:t>During interglacial periods: 600 to 700 </a:t>
            </a:r>
            <a:r>
              <a:rPr lang="en-PH" dirty="0" err="1" smtClean="0"/>
              <a:t>nmol</a:t>
            </a:r>
            <a:r>
              <a:rPr lang="en-PH" dirty="0" smtClean="0"/>
              <a:t>/</a:t>
            </a:r>
            <a:r>
              <a:rPr lang="en-PH" dirty="0" err="1" smtClean="0"/>
              <a:t>mol</a:t>
            </a:r>
            <a:endParaRPr lang="en-PH" dirty="0" smtClean="0"/>
          </a:p>
          <a:p>
            <a:pPr lvl="1"/>
            <a:r>
              <a:rPr lang="en-PH" dirty="0" smtClean="0"/>
              <a:t>In 2010: 1850 </a:t>
            </a:r>
            <a:r>
              <a:rPr lang="en-PH" dirty="0" err="1" smtClean="0"/>
              <a:t>nmol</a:t>
            </a:r>
            <a:r>
              <a:rPr lang="en-PH" dirty="0" smtClean="0"/>
              <a:t>/</a:t>
            </a:r>
            <a:r>
              <a:rPr lang="en-PH" dirty="0" err="1" smtClean="0"/>
              <a:t>mol</a:t>
            </a:r>
            <a:r>
              <a:rPr lang="en-PH" dirty="0" smtClean="0"/>
              <a:t> (a level described as 			being higher than at any time in the 			previous 400,000 years) </a:t>
            </a:r>
          </a:p>
          <a:p>
            <a:pPr lvl="1"/>
            <a:r>
              <a:rPr lang="en-PH" dirty="0" smtClean="0"/>
              <a:t>Net lifetime is about 10 years</a:t>
            </a:r>
          </a:p>
          <a:p>
            <a:pPr lvl="1"/>
            <a:r>
              <a:rPr lang="en-PH" dirty="0"/>
              <a:t>Removal from the atmosphere:</a:t>
            </a:r>
          </a:p>
          <a:p>
            <a:pPr marL="457200" lvl="1" indent="0">
              <a:buNone/>
            </a:pPr>
            <a:r>
              <a:rPr lang="en-PH" dirty="0" smtClean="0"/>
              <a:t>	CH4 </a:t>
            </a:r>
            <a:r>
              <a:rPr lang="en-PH" dirty="0"/>
              <a:t>+ OH ---&gt; CO2 + water</a:t>
            </a:r>
          </a:p>
          <a:p>
            <a:pPr lvl="1"/>
            <a:endParaRPr lang="en-PH" dirty="0"/>
          </a:p>
        </p:txBody>
      </p:sp>
    </p:spTree>
    <p:extLst>
      <p:ext uri="{BB962C8B-B14F-4D97-AF65-F5344CB8AC3E}">
        <p14:creationId xmlns:p14="http://schemas.microsoft.com/office/powerpoint/2010/main" val="792595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smtClean="0"/>
              <a:t>Sources of methane:</a:t>
            </a:r>
          </a:p>
          <a:p>
            <a:pPr lvl="1"/>
            <a:r>
              <a:rPr lang="en-PH" dirty="0" smtClean="0"/>
              <a:t>Methane </a:t>
            </a:r>
            <a:r>
              <a:rPr lang="en-PH" dirty="0" err="1" smtClean="0"/>
              <a:t>clathrates</a:t>
            </a:r>
            <a:r>
              <a:rPr lang="en-PH" dirty="0" smtClean="0"/>
              <a:t> in the </a:t>
            </a:r>
            <a:r>
              <a:rPr lang="en-PH" dirty="0"/>
              <a:t>ocean </a:t>
            </a:r>
            <a:r>
              <a:rPr lang="en-PH" dirty="0" smtClean="0"/>
              <a:t>floor (large </a:t>
            </a:r>
            <a:r>
              <a:rPr lang="en-PH" dirty="0"/>
              <a:t>amount of methane is trapped within a crystal structure of water, forming a solid similar to ice</a:t>
            </a:r>
            <a:r>
              <a:rPr lang="en-PH" dirty="0" smtClean="0"/>
              <a:t>.)</a:t>
            </a:r>
          </a:p>
          <a:p>
            <a:pPr lvl="1"/>
            <a:r>
              <a:rPr lang="en-PH" dirty="0" smtClean="0"/>
              <a:t>Earth’s crust thru </a:t>
            </a:r>
            <a:r>
              <a:rPr lang="en-PH" dirty="0" err="1" smtClean="0"/>
              <a:t>methanogenesis</a:t>
            </a:r>
            <a:r>
              <a:rPr lang="en-PH" dirty="0"/>
              <a:t> (formation of methane by microbes known as </a:t>
            </a:r>
            <a:r>
              <a:rPr lang="en-PH" dirty="0" smtClean="0"/>
              <a:t>methanogens)</a:t>
            </a:r>
          </a:p>
          <a:p>
            <a:pPr lvl="1"/>
            <a:r>
              <a:rPr lang="en-PH" dirty="0" smtClean="0"/>
              <a:t>Mud volcanoes</a:t>
            </a:r>
          </a:p>
          <a:p>
            <a:pPr lvl="1"/>
            <a:r>
              <a:rPr lang="en-PH" dirty="0" smtClean="0"/>
              <a:t>Landfill</a:t>
            </a:r>
          </a:p>
          <a:p>
            <a:pPr lvl="1"/>
            <a:r>
              <a:rPr lang="en-PH" dirty="0" smtClean="0"/>
              <a:t>Livestock (ruminants) from enteric fermentation</a:t>
            </a:r>
          </a:p>
          <a:p>
            <a:pPr lvl="1"/>
            <a:endParaRPr lang="en-PH" dirty="0"/>
          </a:p>
        </p:txBody>
      </p:sp>
    </p:spTree>
    <p:extLst>
      <p:ext uri="{BB962C8B-B14F-4D97-AF65-F5344CB8AC3E}">
        <p14:creationId xmlns:p14="http://schemas.microsoft.com/office/powerpoint/2010/main" val="2417274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524000"/>
            <a:ext cx="50292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6014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1" y="1524000"/>
            <a:ext cx="86106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5748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normAutofit lnSpcReduction="10000"/>
          </a:bodyPr>
          <a:lstStyle/>
          <a:p>
            <a:r>
              <a:rPr lang="en-PH" dirty="0" smtClean="0"/>
              <a:t>Reactions of methane</a:t>
            </a:r>
          </a:p>
          <a:p>
            <a:pPr lvl="1"/>
            <a:r>
              <a:rPr lang="en-PH" sz="3200" dirty="0" smtClean="0"/>
              <a:t>Theoretical formaldehyde reaction</a:t>
            </a:r>
          </a:p>
          <a:p>
            <a:pPr lvl="2"/>
            <a:r>
              <a:rPr lang="en-PH" sz="3200" dirty="0" smtClean="0"/>
              <a:t>CH4   ----</a:t>
            </a:r>
            <a:r>
              <a:rPr lang="en-PH" sz="3200" dirty="0" smtClean="0">
                <a:sym typeface="Wingdings" pitchFamily="2" charset="2"/>
              </a:rPr>
              <a:t>&gt; H2CO </a:t>
            </a:r>
            <a:endParaRPr lang="en-PH" sz="3200" dirty="0" smtClean="0"/>
          </a:p>
          <a:p>
            <a:pPr lvl="1"/>
            <a:r>
              <a:rPr lang="en-PH" sz="3200" dirty="0" smtClean="0"/>
              <a:t>Removal from the atmosphere</a:t>
            </a:r>
          </a:p>
          <a:p>
            <a:pPr lvl="2"/>
            <a:r>
              <a:rPr lang="en-PH" sz="3200" dirty="0" smtClean="0"/>
              <a:t>CH4 </a:t>
            </a:r>
            <a:r>
              <a:rPr lang="en-PH" sz="3200" dirty="0"/>
              <a:t>+ OH </a:t>
            </a:r>
            <a:r>
              <a:rPr lang="en-PH" sz="3200" dirty="0" smtClean="0"/>
              <a:t>---&gt; </a:t>
            </a:r>
            <a:r>
              <a:rPr lang="en-PH" sz="3200" dirty="0"/>
              <a:t>CO2 + </a:t>
            </a:r>
            <a:r>
              <a:rPr lang="en-PH" sz="3200" dirty="0" smtClean="0"/>
              <a:t>water</a:t>
            </a:r>
          </a:p>
          <a:p>
            <a:pPr lvl="1"/>
            <a:r>
              <a:rPr lang="en-PH" sz="3200" dirty="0" smtClean="0"/>
              <a:t>As fuel</a:t>
            </a:r>
          </a:p>
          <a:p>
            <a:pPr lvl="2"/>
            <a:r>
              <a:rPr lang="en-PH" sz="3200" dirty="0" smtClean="0"/>
              <a:t>CH4 + 2O2 -</a:t>
            </a:r>
            <a:r>
              <a:rPr lang="en-PH" sz="3200" dirty="0" smtClean="0">
                <a:sym typeface="Wingdings" pitchFamily="2" charset="2"/>
              </a:rPr>
              <a:t>-&gt; CO2 + 2 H2O ∆H = - 891 						KJ/mole</a:t>
            </a:r>
            <a:endParaRPr lang="en-PH" sz="3200" dirty="0"/>
          </a:p>
          <a:p>
            <a:pPr lvl="1"/>
            <a:endParaRPr lang="en-PH" dirty="0"/>
          </a:p>
        </p:txBody>
      </p:sp>
    </p:spTree>
    <p:extLst>
      <p:ext uri="{BB962C8B-B14F-4D97-AF65-F5344CB8AC3E}">
        <p14:creationId xmlns:p14="http://schemas.microsoft.com/office/powerpoint/2010/main" val="1483428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a:t>Uses:</a:t>
            </a:r>
          </a:p>
          <a:p>
            <a:r>
              <a:rPr lang="en-PH" dirty="0"/>
              <a:t>In some cities, methane is piped into homes for domestic heating.</a:t>
            </a:r>
          </a:p>
          <a:p>
            <a:r>
              <a:rPr lang="en-PH" dirty="0"/>
              <a:t>It can be used as vehicle fuel.</a:t>
            </a:r>
          </a:p>
          <a:p>
            <a:endParaRPr lang="en-PH" dirty="0"/>
          </a:p>
        </p:txBody>
      </p:sp>
    </p:spTree>
    <p:extLst>
      <p:ext uri="{BB962C8B-B14F-4D97-AF65-F5344CB8AC3E}">
        <p14:creationId xmlns:p14="http://schemas.microsoft.com/office/powerpoint/2010/main" val="4028853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smtClean="0"/>
              <a:t>Uses:</a:t>
            </a:r>
          </a:p>
          <a:p>
            <a:r>
              <a:rPr lang="en-PH" sz="3200" dirty="0" smtClean="0"/>
              <a:t>In some cities, methane is piped into homes for domestic heating.</a:t>
            </a:r>
          </a:p>
          <a:p>
            <a:r>
              <a:rPr lang="en-PH" sz="3200" dirty="0" smtClean="0"/>
              <a:t>It can be used as vehicle fuel.</a:t>
            </a:r>
          </a:p>
          <a:p>
            <a:pPr lvl="1"/>
            <a:endParaRPr lang="en-PH"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3875567"/>
            <a:ext cx="70104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1400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447800"/>
            <a:ext cx="9143999"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526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a:t>Uses:</a:t>
            </a:r>
          </a:p>
          <a:p>
            <a:r>
              <a:rPr lang="en-PH" dirty="0"/>
              <a:t>In some cities, methane is piped into homes for domestic heating.</a:t>
            </a:r>
          </a:p>
          <a:p>
            <a:r>
              <a:rPr lang="en-PH" dirty="0"/>
              <a:t>It can be used as vehicle fuel.</a:t>
            </a:r>
          </a:p>
          <a:p>
            <a:r>
              <a:rPr lang="en-PH" dirty="0"/>
              <a:t>NASA is conducting study on its potential as rocket fuel.</a:t>
            </a:r>
          </a:p>
          <a:p>
            <a:r>
              <a:rPr lang="en-PH" dirty="0"/>
              <a:t>There has been coal mines with its methane successfully converted to electricity.</a:t>
            </a:r>
          </a:p>
          <a:p>
            <a:endParaRPr lang="en-PH" dirty="0"/>
          </a:p>
        </p:txBody>
      </p:sp>
    </p:spTree>
    <p:extLst>
      <p:ext uri="{BB962C8B-B14F-4D97-AF65-F5344CB8AC3E}">
        <p14:creationId xmlns:p14="http://schemas.microsoft.com/office/powerpoint/2010/main" val="1751408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p:txBody>
          <a:bodyPr>
            <a:normAutofit/>
          </a:bodyPr>
          <a:lstStyle/>
          <a:p>
            <a:pPr marL="0" indent="0" algn="ctr">
              <a:buNone/>
            </a:pPr>
            <a:endParaRPr lang="en-PH" sz="6000" dirty="0" smtClean="0">
              <a:solidFill>
                <a:srgbClr val="0000CC"/>
              </a:solidFill>
            </a:endParaRPr>
          </a:p>
          <a:p>
            <a:pPr marL="0" indent="0" algn="ctr">
              <a:buNone/>
            </a:pPr>
            <a:r>
              <a:rPr lang="en-PH" sz="6000" dirty="0" smtClean="0">
                <a:solidFill>
                  <a:srgbClr val="0000CC"/>
                </a:solidFill>
              </a:rPr>
              <a:t>Group Two</a:t>
            </a:r>
          </a:p>
          <a:p>
            <a:pPr marL="0" indent="0" algn="ctr">
              <a:buNone/>
            </a:pPr>
            <a:r>
              <a:rPr lang="en-PH" sz="6000" dirty="0" smtClean="0">
                <a:solidFill>
                  <a:srgbClr val="0000CC"/>
                </a:solidFill>
              </a:rPr>
              <a:t>Members</a:t>
            </a:r>
            <a:endParaRPr lang="en-PH" sz="6000" dirty="0">
              <a:solidFill>
                <a:srgbClr val="0000CC"/>
              </a:solidFill>
            </a:endParaRPr>
          </a:p>
        </p:txBody>
      </p:sp>
    </p:spTree>
    <p:extLst>
      <p:ext uri="{BB962C8B-B14F-4D97-AF65-F5344CB8AC3E}">
        <p14:creationId xmlns:p14="http://schemas.microsoft.com/office/powerpoint/2010/main" val="4036029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a:bodyPr>
          <a:lstStyle/>
          <a:p>
            <a:r>
              <a:rPr lang="en-PH" sz="7200" b="1" dirty="0" smtClean="0">
                <a:solidFill>
                  <a:srgbClr val="0000CC"/>
                </a:solidFill>
                <a:latin typeface="Algerian" pitchFamily="82" charset="0"/>
              </a:rPr>
              <a:t>THANK YOU</a:t>
            </a:r>
            <a:br>
              <a:rPr lang="en-PH" sz="7200" b="1" dirty="0" smtClean="0">
                <a:solidFill>
                  <a:srgbClr val="0000CC"/>
                </a:solidFill>
                <a:latin typeface="Algerian" pitchFamily="82" charset="0"/>
              </a:rPr>
            </a:br>
            <a:r>
              <a:rPr lang="en-PH" sz="7200" b="1" dirty="0" smtClean="0">
                <a:solidFill>
                  <a:srgbClr val="0000CC"/>
                </a:solidFill>
                <a:latin typeface="Algerian" pitchFamily="82" charset="0"/>
              </a:rPr>
              <a:t>VERY MUCH</a:t>
            </a:r>
            <a:endParaRPr lang="en-PH" sz="7200" b="1" dirty="0">
              <a:solidFill>
                <a:srgbClr val="0000CC"/>
              </a:solidFill>
              <a:latin typeface="Algerian" pitchFamily="82" charset="0"/>
            </a:endParaRPr>
          </a:p>
        </p:txBody>
      </p:sp>
    </p:spTree>
    <p:extLst>
      <p:ext uri="{BB962C8B-B14F-4D97-AF65-F5344CB8AC3E}">
        <p14:creationId xmlns:p14="http://schemas.microsoft.com/office/powerpoint/2010/main" val="4025663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solidFill>
                  <a:srgbClr val="0000CC"/>
                </a:solidFill>
                <a:latin typeface="Algerian" pitchFamily="82" charset="0"/>
              </a:rPr>
              <a:t>For listening!</a:t>
            </a:r>
            <a:endParaRPr lang="en-PH" dirty="0">
              <a:solidFill>
                <a:srgbClr val="0000CC"/>
              </a:solidFill>
              <a:latin typeface="Algerian" pitchFamily="82"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1524000"/>
            <a:ext cx="5181600" cy="4952999"/>
          </a:xfrm>
        </p:spPr>
      </p:pic>
    </p:spTree>
    <p:extLst>
      <p:ext uri="{BB962C8B-B14F-4D97-AF65-F5344CB8AC3E}">
        <p14:creationId xmlns:p14="http://schemas.microsoft.com/office/powerpoint/2010/main" val="3739371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a:t>METHANE MOLECULE</a:t>
            </a:r>
          </a:p>
        </p:txBody>
      </p:sp>
      <p:sp>
        <p:nvSpPr>
          <p:cNvPr id="3" name="Content Placeholder 2"/>
          <p:cNvSpPr>
            <a:spLocks noGrp="1"/>
          </p:cNvSpPr>
          <p:nvPr>
            <p:ph idx="1"/>
          </p:nvPr>
        </p:nvSpPr>
        <p:spPr/>
        <p:txBody>
          <a:bodyPr>
            <a:normAutofit/>
          </a:bodyPr>
          <a:lstStyle/>
          <a:p>
            <a:r>
              <a:rPr lang="en-PH" sz="3600" dirty="0">
                <a:solidFill>
                  <a:srgbClr val="0000CC"/>
                </a:solidFill>
                <a:latin typeface="Freestyle Script" pitchFamily="66" charset="0"/>
              </a:rPr>
              <a:t>Correction: September 21, 2008 </a:t>
            </a:r>
          </a:p>
          <a:p>
            <a:r>
              <a:rPr lang="en-PH" sz="3600" dirty="0">
                <a:solidFill>
                  <a:srgbClr val="0000CC"/>
                </a:solidFill>
                <a:latin typeface="Freestyle Script" pitchFamily="66" charset="0"/>
              </a:rPr>
              <a:t>Because of an editing error, an article last Sunday about the conversion of methane at landfills into energy misstated the process used to create power at the Covanta Energy Corporation’s American Ref-Fuel incinerator in Hempstead, N.Y. The power results from the combustion of solid waste, not from the capturing of methane.</a:t>
            </a:r>
          </a:p>
        </p:txBody>
      </p:sp>
    </p:spTree>
    <p:extLst>
      <p:ext uri="{BB962C8B-B14F-4D97-AF65-F5344CB8AC3E}">
        <p14:creationId xmlns:p14="http://schemas.microsoft.com/office/powerpoint/2010/main" val="816581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2052"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600200"/>
            <a:ext cx="9144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2256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447800"/>
            <a:ext cx="9144000" cy="541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665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5" name="Content Placeholder 4"/>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endParaRPr lang="en-PH" dirty="0"/>
          </a:p>
        </p:txBody>
      </p:sp>
      <p:sp>
        <p:nvSpPr>
          <p:cNvPr id="6" name="Oval 5"/>
          <p:cNvSpPr/>
          <p:nvPr/>
        </p:nvSpPr>
        <p:spPr>
          <a:xfrm>
            <a:off x="3423684" y="2667000"/>
            <a:ext cx="1981200" cy="2209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PH" sz="3200" dirty="0" smtClean="0"/>
              <a:t>carbon</a:t>
            </a:r>
            <a:endParaRPr lang="en-PH" sz="3200" dirty="0"/>
          </a:p>
        </p:txBody>
      </p:sp>
      <p:sp>
        <p:nvSpPr>
          <p:cNvPr id="7" name="Oval 6"/>
          <p:cNvSpPr/>
          <p:nvPr/>
        </p:nvSpPr>
        <p:spPr>
          <a:xfrm>
            <a:off x="1956391" y="1752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8" name="Oval 7"/>
          <p:cNvSpPr/>
          <p:nvPr/>
        </p:nvSpPr>
        <p:spPr>
          <a:xfrm>
            <a:off x="6248400" y="1981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sz="2800" dirty="0"/>
          </a:p>
        </p:txBody>
      </p:sp>
      <p:sp>
        <p:nvSpPr>
          <p:cNvPr id="9" name="Oval 8"/>
          <p:cNvSpPr/>
          <p:nvPr/>
        </p:nvSpPr>
        <p:spPr>
          <a:xfrm>
            <a:off x="6308651" y="4876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sp>
        <p:nvSpPr>
          <p:cNvPr id="10" name="Oval 9"/>
          <p:cNvSpPr/>
          <p:nvPr/>
        </p:nvSpPr>
        <p:spPr>
          <a:xfrm>
            <a:off x="1981200" y="4876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H"/>
          </a:p>
        </p:txBody>
      </p:sp>
      <p:cxnSp>
        <p:nvCxnSpPr>
          <p:cNvPr id="12" name="Straight Connector 11"/>
          <p:cNvCxnSpPr/>
          <p:nvPr/>
        </p:nvCxnSpPr>
        <p:spPr>
          <a:xfrm flipV="1">
            <a:off x="5404884" y="2667000"/>
            <a:ext cx="903767"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218814" y="4438369"/>
            <a:ext cx="1184762" cy="5149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2895600" y="4324350"/>
            <a:ext cx="889591" cy="742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666999" y="2438400"/>
            <a:ext cx="889591" cy="8763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858539" y="2959387"/>
            <a:ext cx="1828800" cy="584775"/>
          </a:xfrm>
          <a:prstGeom prst="rect">
            <a:avLst/>
          </a:prstGeom>
          <a:noFill/>
        </p:spPr>
        <p:txBody>
          <a:bodyPr wrap="square" rtlCol="0">
            <a:spAutoFit/>
          </a:bodyPr>
          <a:lstStyle/>
          <a:p>
            <a:r>
              <a:rPr lang="en-PH" sz="3200" dirty="0" smtClean="0"/>
              <a:t>hydrogen</a:t>
            </a:r>
            <a:endParaRPr lang="en-PH" sz="3200" dirty="0"/>
          </a:p>
        </p:txBody>
      </p:sp>
      <p:sp>
        <p:nvSpPr>
          <p:cNvPr id="16" name="TextBox 15"/>
          <p:cNvSpPr txBox="1"/>
          <p:nvPr/>
        </p:nvSpPr>
        <p:spPr>
          <a:xfrm>
            <a:off x="1282995" y="2667000"/>
            <a:ext cx="1828799" cy="584775"/>
          </a:xfrm>
          <a:prstGeom prst="rect">
            <a:avLst/>
          </a:prstGeom>
          <a:noFill/>
        </p:spPr>
        <p:txBody>
          <a:bodyPr wrap="square" rtlCol="0">
            <a:spAutoFit/>
          </a:bodyPr>
          <a:lstStyle/>
          <a:p>
            <a:r>
              <a:rPr lang="en-PH" sz="3200" dirty="0" smtClean="0"/>
              <a:t>hydrogen</a:t>
            </a:r>
            <a:endParaRPr lang="en-PH" sz="3200" dirty="0"/>
          </a:p>
        </p:txBody>
      </p:sp>
      <p:sp>
        <p:nvSpPr>
          <p:cNvPr id="20" name="TextBox 19"/>
          <p:cNvSpPr txBox="1"/>
          <p:nvPr/>
        </p:nvSpPr>
        <p:spPr>
          <a:xfrm>
            <a:off x="1391092" y="5615280"/>
            <a:ext cx="2209800" cy="584775"/>
          </a:xfrm>
          <a:prstGeom prst="rect">
            <a:avLst/>
          </a:prstGeom>
          <a:noFill/>
        </p:spPr>
        <p:txBody>
          <a:bodyPr wrap="square" rtlCol="0">
            <a:spAutoFit/>
          </a:bodyPr>
          <a:lstStyle/>
          <a:p>
            <a:r>
              <a:rPr lang="en-PH" sz="3200" dirty="0" smtClean="0"/>
              <a:t>hydrogen</a:t>
            </a:r>
            <a:endParaRPr lang="en-PH" sz="3200" dirty="0"/>
          </a:p>
        </p:txBody>
      </p:sp>
      <p:sp>
        <p:nvSpPr>
          <p:cNvPr id="23" name="TextBox 22"/>
          <p:cNvSpPr txBox="1"/>
          <p:nvPr/>
        </p:nvSpPr>
        <p:spPr>
          <a:xfrm>
            <a:off x="5858539" y="5658240"/>
            <a:ext cx="2294861" cy="584775"/>
          </a:xfrm>
          <a:prstGeom prst="rect">
            <a:avLst/>
          </a:prstGeom>
          <a:noFill/>
        </p:spPr>
        <p:txBody>
          <a:bodyPr wrap="square" rtlCol="0">
            <a:spAutoFit/>
          </a:bodyPr>
          <a:lstStyle/>
          <a:p>
            <a:r>
              <a:rPr lang="en-PH" sz="3200" dirty="0" smtClean="0"/>
              <a:t>hydrogen</a:t>
            </a:r>
            <a:endParaRPr lang="en-PH" sz="3200" dirty="0"/>
          </a:p>
        </p:txBody>
      </p:sp>
    </p:spTree>
    <p:extLst>
      <p:ext uri="{BB962C8B-B14F-4D97-AF65-F5344CB8AC3E}">
        <p14:creationId xmlns:p14="http://schemas.microsoft.com/office/powerpoint/2010/main" val="2487301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lstStyle/>
          <a:p>
            <a:r>
              <a:rPr lang="en-PH" dirty="0" smtClean="0"/>
              <a:t>Common names :</a:t>
            </a:r>
          </a:p>
          <a:p>
            <a:pPr lvl="1"/>
            <a:r>
              <a:rPr lang="en-PH" dirty="0" smtClean="0"/>
              <a:t>Methyl hydride</a:t>
            </a:r>
          </a:p>
          <a:p>
            <a:pPr lvl="1"/>
            <a:r>
              <a:rPr lang="en-PH" dirty="0" smtClean="0"/>
              <a:t>Carbon tetrachloride</a:t>
            </a:r>
          </a:p>
          <a:p>
            <a:pPr lvl="1"/>
            <a:r>
              <a:rPr lang="en-PH" dirty="0" smtClean="0"/>
              <a:t>Marsh gas</a:t>
            </a:r>
          </a:p>
          <a:p>
            <a:pPr lvl="1"/>
            <a:endParaRPr lang="en-PH" dirty="0" smtClean="0"/>
          </a:p>
          <a:p>
            <a:pPr lvl="5"/>
            <a:endParaRPr lang="en-PH" dirty="0"/>
          </a:p>
        </p:txBody>
      </p:sp>
    </p:spTree>
    <p:extLst>
      <p:ext uri="{BB962C8B-B14F-4D97-AF65-F5344CB8AC3E}">
        <p14:creationId xmlns:p14="http://schemas.microsoft.com/office/powerpoint/2010/main" val="3262381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normAutofit lnSpcReduction="10000"/>
          </a:bodyPr>
          <a:lstStyle/>
          <a:p>
            <a:r>
              <a:rPr lang="en-PH" dirty="0" smtClean="0"/>
              <a:t>Properties:</a:t>
            </a:r>
          </a:p>
          <a:p>
            <a:r>
              <a:rPr lang="en-PH" sz="3200" dirty="0" smtClean="0"/>
              <a:t>Molar mass; 16.04 g/</a:t>
            </a:r>
            <a:r>
              <a:rPr lang="en-PH" sz="3200" dirty="0" err="1" smtClean="0"/>
              <a:t>mol</a:t>
            </a:r>
            <a:endParaRPr lang="en-PH" dirty="0"/>
          </a:p>
          <a:p>
            <a:r>
              <a:rPr lang="en-PH" sz="3200" dirty="0" smtClean="0"/>
              <a:t>Bond angle=109.5°,Bond distance=108.70pm</a:t>
            </a:r>
            <a:endParaRPr lang="en-PH" dirty="0"/>
          </a:p>
          <a:p>
            <a:r>
              <a:rPr lang="en-PH" sz="3200" dirty="0" smtClean="0"/>
              <a:t>Boiling point= -161.6°C,colorless gas,</a:t>
            </a:r>
          </a:p>
          <a:p>
            <a:r>
              <a:rPr lang="en-PH" dirty="0" smtClean="0"/>
              <a:t>Highly </a:t>
            </a:r>
            <a:r>
              <a:rPr lang="en-PH" sz="3200" dirty="0" smtClean="0"/>
              <a:t>flammable</a:t>
            </a:r>
            <a:endParaRPr lang="en-PH" dirty="0"/>
          </a:p>
          <a:p>
            <a:r>
              <a:rPr lang="en-PH" sz="3200" dirty="0" smtClean="0"/>
              <a:t>Green house gas (high global warming potential)</a:t>
            </a:r>
          </a:p>
          <a:p>
            <a:r>
              <a:rPr lang="en-PH" sz="3200" dirty="0" smtClean="0"/>
              <a:t>Natural gas</a:t>
            </a:r>
          </a:p>
          <a:p>
            <a:pPr lvl="1"/>
            <a:endParaRPr lang="en-PH" dirty="0"/>
          </a:p>
        </p:txBody>
      </p:sp>
    </p:spTree>
    <p:extLst>
      <p:ext uri="{BB962C8B-B14F-4D97-AF65-F5344CB8AC3E}">
        <p14:creationId xmlns:p14="http://schemas.microsoft.com/office/powerpoint/2010/main" val="179818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6000" b="1" dirty="0">
                <a:solidFill>
                  <a:srgbClr val="0000CC"/>
                </a:solidFill>
              </a:rPr>
              <a:t>METHANE MOLECULE</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7772399"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8319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PH" sz="6000" b="1" dirty="0">
                <a:solidFill>
                  <a:srgbClr val="0000CC"/>
                </a:solidFill>
              </a:rPr>
              <a:t>METHANE MOLECULE</a:t>
            </a:r>
          </a:p>
        </p:txBody>
      </p:sp>
      <p:sp>
        <p:nvSpPr>
          <p:cNvPr id="3" name="Content Placeholder 2"/>
          <p:cNvSpPr>
            <a:spLocks noGrp="1"/>
          </p:cNvSpPr>
          <p:nvPr>
            <p:ph idx="1"/>
          </p:nvPr>
        </p:nvSpPr>
        <p:spPr/>
        <p:txBody>
          <a:bodyPr>
            <a:normAutofit fontScale="77500" lnSpcReduction="20000"/>
          </a:bodyPr>
          <a:lstStyle/>
          <a:p>
            <a:pPr marL="0" indent="0">
              <a:buNone/>
            </a:pPr>
            <a:r>
              <a:rPr lang="en-PH" dirty="0"/>
              <a:t>Typical Composition of Natural Gas</a:t>
            </a:r>
          </a:p>
          <a:p>
            <a:endParaRPr lang="en-PH" dirty="0" smtClean="0"/>
          </a:p>
          <a:p>
            <a:pPr marL="0" indent="0">
              <a:buNone/>
            </a:pPr>
            <a:r>
              <a:rPr lang="en-PH" dirty="0" smtClean="0"/>
              <a:t>Methane</a:t>
            </a:r>
            <a:r>
              <a:rPr lang="en-PH" dirty="0"/>
              <a:t>	</a:t>
            </a:r>
            <a:r>
              <a:rPr lang="en-PH" dirty="0" smtClean="0"/>
              <a:t>	CH4</a:t>
            </a:r>
            <a:r>
              <a:rPr lang="en-PH" dirty="0"/>
              <a:t>	</a:t>
            </a:r>
            <a:r>
              <a:rPr lang="en-PH" dirty="0" smtClean="0"/>
              <a:t>		70-90</a:t>
            </a:r>
            <a:r>
              <a:rPr lang="en-PH" dirty="0"/>
              <a:t>%</a:t>
            </a:r>
          </a:p>
          <a:p>
            <a:pPr marL="0" indent="0">
              <a:buNone/>
            </a:pPr>
            <a:r>
              <a:rPr lang="en-PH" dirty="0" smtClean="0"/>
              <a:t>Ethane	</a:t>
            </a:r>
            <a:r>
              <a:rPr lang="en-PH" dirty="0"/>
              <a:t>	</a:t>
            </a:r>
            <a:r>
              <a:rPr lang="en-PH" dirty="0" smtClean="0"/>
              <a:t>	C2H6</a:t>
            </a:r>
            <a:r>
              <a:rPr lang="en-PH" dirty="0"/>
              <a:t>	</a:t>
            </a:r>
            <a:r>
              <a:rPr lang="en-PH" dirty="0" smtClean="0"/>
              <a:t>		0-20</a:t>
            </a:r>
            <a:r>
              <a:rPr lang="en-PH" dirty="0"/>
              <a:t>%</a:t>
            </a:r>
          </a:p>
          <a:p>
            <a:pPr marL="0" indent="0">
              <a:buNone/>
            </a:pPr>
            <a:r>
              <a:rPr lang="en-PH" dirty="0"/>
              <a:t>Propane	</a:t>
            </a:r>
            <a:r>
              <a:rPr lang="en-PH" dirty="0" smtClean="0"/>
              <a:t>	C3H8</a:t>
            </a:r>
            <a:endParaRPr lang="en-PH" dirty="0"/>
          </a:p>
          <a:p>
            <a:pPr marL="0" indent="0">
              <a:buNone/>
            </a:pPr>
            <a:r>
              <a:rPr lang="en-PH" dirty="0"/>
              <a:t>Butane	</a:t>
            </a:r>
            <a:r>
              <a:rPr lang="en-PH" dirty="0" smtClean="0"/>
              <a:t>	C4H10</a:t>
            </a:r>
            <a:endParaRPr lang="en-PH" dirty="0"/>
          </a:p>
          <a:p>
            <a:pPr marL="0" indent="0">
              <a:buNone/>
            </a:pPr>
            <a:r>
              <a:rPr lang="en-PH" dirty="0"/>
              <a:t>Carbon Dioxide	CO2	</a:t>
            </a:r>
            <a:r>
              <a:rPr lang="en-PH" dirty="0" smtClean="0"/>
              <a:t>		0-8</a:t>
            </a:r>
            <a:r>
              <a:rPr lang="en-PH" dirty="0"/>
              <a:t>%</a:t>
            </a:r>
          </a:p>
          <a:p>
            <a:pPr marL="0" indent="0">
              <a:buNone/>
            </a:pPr>
            <a:r>
              <a:rPr lang="en-PH" dirty="0"/>
              <a:t>Oxygen	</a:t>
            </a:r>
            <a:r>
              <a:rPr lang="en-PH" dirty="0" smtClean="0"/>
              <a:t>	O2</a:t>
            </a:r>
            <a:r>
              <a:rPr lang="en-PH" dirty="0"/>
              <a:t>	</a:t>
            </a:r>
            <a:r>
              <a:rPr lang="en-PH" dirty="0" smtClean="0"/>
              <a:t>		0-0.2</a:t>
            </a:r>
            <a:r>
              <a:rPr lang="en-PH" dirty="0"/>
              <a:t>%</a:t>
            </a:r>
          </a:p>
          <a:p>
            <a:pPr marL="0" indent="0">
              <a:buNone/>
            </a:pPr>
            <a:r>
              <a:rPr lang="en-PH" dirty="0"/>
              <a:t>Nitrogen	</a:t>
            </a:r>
            <a:r>
              <a:rPr lang="en-PH" dirty="0" smtClean="0"/>
              <a:t>	N2</a:t>
            </a:r>
            <a:r>
              <a:rPr lang="en-PH" dirty="0"/>
              <a:t>	</a:t>
            </a:r>
            <a:r>
              <a:rPr lang="en-PH" dirty="0" smtClean="0"/>
              <a:t>		0-5</a:t>
            </a:r>
            <a:r>
              <a:rPr lang="en-PH" dirty="0"/>
              <a:t>%</a:t>
            </a:r>
          </a:p>
          <a:p>
            <a:pPr marL="0" indent="0">
              <a:buNone/>
            </a:pPr>
            <a:r>
              <a:rPr lang="en-PH" dirty="0"/>
              <a:t>Hydrogen sulphide	H2S	</a:t>
            </a:r>
            <a:r>
              <a:rPr lang="en-PH" dirty="0" smtClean="0"/>
              <a:t>		0-5</a:t>
            </a:r>
            <a:r>
              <a:rPr lang="en-PH" dirty="0"/>
              <a:t>%</a:t>
            </a:r>
          </a:p>
          <a:p>
            <a:pPr marL="0" indent="0">
              <a:buNone/>
            </a:pPr>
            <a:r>
              <a:rPr lang="en-PH" dirty="0"/>
              <a:t>Rare gases	</a:t>
            </a:r>
            <a:r>
              <a:rPr lang="en-PH" dirty="0" smtClean="0"/>
              <a:t>	A</a:t>
            </a:r>
            <a:r>
              <a:rPr lang="en-PH" dirty="0"/>
              <a:t>, He, Ne, </a:t>
            </a:r>
            <a:r>
              <a:rPr lang="en-PH" dirty="0" err="1" smtClean="0"/>
              <a:t>Xe</a:t>
            </a:r>
            <a:r>
              <a:rPr lang="en-PH" dirty="0" smtClean="0"/>
              <a:t>	</a:t>
            </a:r>
            <a:r>
              <a:rPr lang="en-PH" dirty="0"/>
              <a:t>	trace</a:t>
            </a:r>
          </a:p>
          <a:p>
            <a:endParaRPr lang="en-PH" dirty="0"/>
          </a:p>
        </p:txBody>
      </p:sp>
      <p:sp>
        <p:nvSpPr>
          <p:cNvPr id="4" name="Right Brace 3"/>
          <p:cNvSpPr/>
          <p:nvPr/>
        </p:nvSpPr>
        <p:spPr>
          <a:xfrm>
            <a:off x="4191001" y="2819400"/>
            <a:ext cx="274318" cy="838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PH"/>
          </a:p>
        </p:txBody>
      </p:sp>
    </p:spTree>
    <p:extLst>
      <p:ext uri="{BB962C8B-B14F-4D97-AF65-F5344CB8AC3E}">
        <p14:creationId xmlns:p14="http://schemas.microsoft.com/office/powerpoint/2010/main" val="8918211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TotalTime>
  <Words>378</Words>
  <Application>Microsoft Office PowerPoint</Application>
  <PresentationFormat>On-screen Show (4:3)</PresentationFormat>
  <Paragraphs>86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METHANE MOLECULE</vt:lpstr>
      <vt:lpstr>PowerPoint Presentation</vt:lpstr>
      <vt:lpstr>THANK YOU VERY MUCH</vt:lpstr>
      <vt:lpstr>For listening!</vt:lpstr>
      <vt:lpstr>METHANE MOLECULE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METHANE MOLECULE</dc:title>
  <dc:creator>user</dc:creator>
  <cp:lastModifiedBy>user</cp:lastModifiedBy>
  <cp:revision>31</cp:revision>
  <dcterms:created xsi:type="dcterms:W3CDTF">2011-10-02T23:21:24Z</dcterms:created>
  <dcterms:modified xsi:type="dcterms:W3CDTF">2011-10-10T14:10:47Z</dcterms:modified>
</cp:coreProperties>
</file>